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6D02E7-A7F3-4A45-8E1B-B4A9525D741B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B9C32EA-31E5-494F-A1F8-91B5A486D1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gilbe2mj@cmich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"/>
            <a:ext cx="7772400" cy="990599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Richard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Hakluyt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(1551?-1616)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19200"/>
            <a:ext cx="7696200" cy="5105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600" dirty="0" smtClean="0">
                <a:solidFill>
                  <a:schemeClr val="bg1"/>
                </a:solidFill>
              </a:rPr>
              <a:t>Stained glass at Bristol Cathedral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4" name="Picture 3" descr="hakluy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1524000"/>
            <a:ext cx="3505200" cy="4171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Publications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Divers Voyages Touching the Discovery of America and the Islands Adjacent unto the same, made first of all by our Englishmen and Afterwards by the Frenchmen and Britons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1582)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A Discourse Concerning Western Planting </a:t>
            </a:r>
            <a:r>
              <a:rPr lang="en-US" dirty="0" smtClean="0">
                <a:solidFill>
                  <a:schemeClr val="bg1"/>
                </a:solidFill>
              </a:rPr>
              <a:t>(1584)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The Principal Navigations, Voyages, </a:t>
            </a:r>
            <a:r>
              <a:rPr lang="en-US" i="1" dirty="0" err="1" smtClean="0">
                <a:solidFill>
                  <a:schemeClr val="bg1"/>
                </a:solidFill>
              </a:rPr>
              <a:t>Traffiques</a:t>
            </a:r>
            <a:r>
              <a:rPr lang="en-US" i="1" dirty="0" smtClean="0">
                <a:solidFill>
                  <a:schemeClr val="bg1"/>
                </a:solidFill>
              </a:rPr>
              <a:t> and Discoveries of the English Nation </a:t>
            </a:r>
            <a:r>
              <a:rPr lang="en-US" dirty="0" smtClean="0">
                <a:solidFill>
                  <a:schemeClr val="bg1"/>
                </a:solidFill>
              </a:rPr>
              <a:t>(1</a:t>
            </a:r>
            <a:r>
              <a:rPr lang="en-US" baseline="30000" dirty="0" smtClean="0">
                <a:solidFill>
                  <a:schemeClr val="bg1"/>
                </a:solidFill>
              </a:rPr>
              <a:t>st</a:t>
            </a:r>
            <a:r>
              <a:rPr lang="en-US" dirty="0" smtClean="0">
                <a:solidFill>
                  <a:schemeClr val="bg1"/>
                </a:solidFill>
              </a:rPr>
              <a:t> ed. 1589-90, 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ed. c. </a:t>
            </a:r>
            <a:r>
              <a:rPr lang="en-US" dirty="0" smtClean="0">
                <a:solidFill>
                  <a:schemeClr val="bg1"/>
                </a:solidFill>
              </a:rPr>
              <a:t>1599-1600)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Hakluyt was also responsible for many translations and urged other writers </a:t>
            </a:r>
            <a:r>
              <a:rPr lang="en-US" dirty="0" smtClean="0">
                <a:solidFill>
                  <a:schemeClr val="bg1"/>
                </a:solidFill>
              </a:rPr>
              <a:t>to write or </a:t>
            </a:r>
            <a:r>
              <a:rPr lang="en-US" dirty="0" smtClean="0">
                <a:solidFill>
                  <a:schemeClr val="bg1"/>
                </a:solidFill>
              </a:rPr>
              <a:t>translate other </a:t>
            </a:r>
            <a:r>
              <a:rPr lang="en-US" dirty="0" smtClean="0">
                <a:solidFill>
                  <a:schemeClr val="bg1"/>
                </a:solidFill>
              </a:rPr>
              <a:t>valuable material</a:t>
            </a:r>
            <a:r>
              <a:rPr lang="en-US" dirty="0" smtClean="0">
                <a:solidFill>
                  <a:schemeClr val="bg1"/>
                </a:solidFill>
              </a:rPr>
              <a:t>.  </a:t>
            </a:r>
            <a:r>
              <a:rPr lang="en-US" dirty="0" smtClean="0">
                <a:solidFill>
                  <a:schemeClr val="bg1"/>
                </a:solidFill>
              </a:rPr>
              <a:t>He  personally took part in the production of at least 26 </a:t>
            </a:r>
            <a:r>
              <a:rPr lang="en-US" dirty="0" smtClean="0">
                <a:solidFill>
                  <a:schemeClr val="bg1"/>
                </a:solidFill>
              </a:rPr>
              <a:t>books and urged the creation of many other materials.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Sources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Hakluyt, Richard. </a:t>
            </a:r>
            <a:r>
              <a:rPr lang="en-US" i="1" dirty="0" smtClean="0"/>
              <a:t>Divers Voyages Touching the Discovery of 	America and the Islands Adjacent.</a:t>
            </a:r>
            <a:r>
              <a:rPr lang="en-US" dirty="0" smtClean="0"/>
              <a:t> Translated by John 	Winter Jones. London: Hakluyt Society, 1850.</a:t>
            </a:r>
          </a:p>
          <a:p>
            <a:r>
              <a:rPr lang="en-US" dirty="0" smtClean="0"/>
              <a:t>Hakluyt, Richard. </a:t>
            </a:r>
            <a:r>
              <a:rPr lang="en-US" i="1" dirty="0" smtClean="0"/>
              <a:t>Voyages and Discoveries: The Principal 	Navigations Voyages, </a:t>
            </a:r>
            <a:r>
              <a:rPr lang="en-US" i="1" dirty="0" err="1" smtClean="0"/>
              <a:t>Traffiques</a:t>
            </a:r>
            <a:r>
              <a:rPr lang="en-US" i="1" dirty="0" smtClean="0"/>
              <a:t> and Discoveries of the 	English Nation. </a:t>
            </a:r>
            <a:r>
              <a:rPr lang="en-US" dirty="0" smtClean="0"/>
              <a:t>Edited by Jack </a:t>
            </a:r>
            <a:r>
              <a:rPr lang="en-US" dirty="0" err="1" smtClean="0"/>
              <a:t>Beeching</a:t>
            </a:r>
            <a:r>
              <a:rPr lang="en-US" dirty="0" smtClean="0"/>
              <a:t>. London: Penguin 	Books, 1972.</a:t>
            </a:r>
          </a:p>
          <a:p>
            <a:r>
              <a:rPr lang="en-US" dirty="0" err="1" smtClean="0"/>
              <a:t>Mancall</a:t>
            </a:r>
            <a:r>
              <a:rPr lang="en-US" dirty="0" smtClean="0"/>
              <a:t>, Peter C. </a:t>
            </a:r>
            <a:r>
              <a:rPr lang="en-US" i="1" dirty="0" smtClean="0"/>
              <a:t>Hakluyt's Promise: An Elizabethan's 	Obsession for an English America</a:t>
            </a:r>
            <a:r>
              <a:rPr lang="en-US" dirty="0" smtClean="0"/>
              <a:t>. New Haven: Yale 	University Press, 2007.</a:t>
            </a:r>
          </a:p>
          <a:p>
            <a:r>
              <a:rPr lang="en-US" dirty="0" err="1" smtClean="0"/>
              <a:t>Schleck</a:t>
            </a:r>
            <a:r>
              <a:rPr lang="en-US" dirty="0" smtClean="0"/>
              <a:t>, Julia. "Plain Broad Narratives of Substantial Facts": 	Credibility, </a:t>
            </a:r>
            <a:r>
              <a:rPr lang="en-US" dirty="0" err="1" smtClean="0"/>
              <a:t>Narrative,and</a:t>
            </a:r>
            <a:r>
              <a:rPr lang="en-US" dirty="0" smtClean="0"/>
              <a:t> Hakluyt's </a:t>
            </a:r>
            <a:r>
              <a:rPr lang="en-US" dirty="0" err="1" smtClean="0"/>
              <a:t>Principall</a:t>
            </a:r>
            <a:r>
              <a:rPr lang="en-US" dirty="0" smtClean="0"/>
              <a:t> Navigations</a:t>
            </a:r>
            <a:r>
              <a:rPr lang="en-US" dirty="0" smtClean="0"/>
              <a:t>.” </a:t>
            </a:r>
            <a:r>
              <a:rPr lang="en-US" i="1" dirty="0" smtClean="0"/>
              <a:t>Renaissance Quarterly </a:t>
            </a:r>
            <a:r>
              <a:rPr lang="en-US" dirty="0" smtClean="0"/>
              <a:t>59, no. 3 (2006): </a:t>
            </a:r>
            <a:r>
              <a:rPr lang="en-US" dirty="0" smtClean="0"/>
              <a:t>768-794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If anyone would like to borrow these books for their projects, just ask </a:t>
            </a:r>
            <a:r>
              <a:rPr lang="en-US" dirty="0" smtClean="0">
                <a:solidFill>
                  <a:srgbClr val="FF0000"/>
                </a:solidFill>
              </a:rPr>
              <a:t>or </a:t>
            </a:r>
            <a:r>
              <a:rPr lang="en-US" dirty="0" smtClean="0">
                <a:solidFill>
                  <a:srgbClr val="FF0000"/>
                </a:solidFill>
              </a:rPr>
              <a:t>email me at </a:t>
            </a:r>
            <a:r>
              <a:rPr lang="en-US" dirty="0" smtClean="0">
                <a:solidFill>
                  <a:schemeClr val="bg1"/>
                </a:solidFill>
                <a:hlinkClick r:id="rId2"/>
              </a:rPr>
              <a:t>gilbe2mj@cmich.edu</a:t>
            </a:r>
            <a:r>
              <a:rPr lang="en-US" dirty="0" smtClean="0">
                <a:solidFill>
                  <a:schemeClr val="bg1"/>
                </a:solidFill>
              </a:rPr>
              <a:t>.  </a:t>
            </a:r>
            <a:r>
              <a:rPr lang="en-US" dirty="0" smtClean="0">
                <a:solidFill>
                  <a:srgbClr val="FF0000"/>
                </a:solidFill>
              </a:rPr>
              <a:t>Thank you.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1025</TotalTime>
  <Words>125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Richard Hakluyt (1551?-1616)</vt:lpstr>
      <vt:lpstr>Publications</vt:lpstr>
      <vt:lpstr>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HP_Administrator</dc:creator>
  <cp:lastModifiedBy>HP_Administrator</cp:lastModifiedBy>
  <cp:revision>27</cp:revision>
  <dcterms:created xsi:type="dcterms:W3CDTF">2010-09-21T04:24:58Z</dcterms:created>
  <dcterms:modified xsi:type="dcterms:W3CDTF">2010-09-28T15:58:35Z</dcterms:modified>
</cp:coreProperties>
</file>